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6"/>
  </p:notesMasterIdLst>
  <p:handoutMasterIdLst>
    <p:handoutMasterId r:id="rId17"/>
  </p:handoutMasterIdLst>
  <p:sldIdLst>
    <p:sldId id="256" r:id="rId5"/>
    <p:sldId id="503" r:id="rId6"/>
    <p:sldId id="504" r:id="rId7"/>
    <p:sldId id="493" r:id="rId8"/>
    <p:sldId id="502" r:id="rId9"/>
    <p:sldId id="494" r:id="rId10"/>
    <p:sldId id="505" r:id="rId11"/>
    <p:sldId id="496" r:id="rId12"/>
    <p:sldId id="497" r:id="rId13"/>
    <p:sldId id="500" r:id="rId14"/>
    <p:sldId id="501" r:id="rId15"/>
  </p:sldIdLst>
  <p:sldSz cx="9144000" cy="6858000" type="screen4x3"/>
  <p:notesSz cx="6797675" cy="98742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D1687C3A-4E36-674B-AFBF-AF9C64B852C0}">
          <p14:sldIdLst>
            <p14:sldId id="256"/>
            <p14:sldId id="503"/>
            <p14:sldId id="504"/>
            <p14:sldId id="493"/>
            <p14:sldId id="502"/>
            <p14:sldId id="494"/>
            <p14:sldId id="505"/>
            <p14:sldId id="496"/>
          </p14:sldIdLst>
        </p14:section>
        <p14:section name="Supportive Data" id="{ED5AE1DE-781F-E441-A0B6-FD8FD4487805}">
          <p14:sldIdLst>
            <p14:sldId id="497"/>
            <p14:sldId id="500"/>
            <p14:sldId id="5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A6F8"/>
    <a:srgbClr val="CCDCF0"/>
    <a:srgbClr val="01567F"/>
    <a:srgbClr val="E5F4FF"/>
    <a:srgbClr val="F3C397"/>
    <a:srgbClr val="E99549"/>
    <a:srgbClr val="D27319"/>
    <a:srgbClr val="FFFFFF"/>
    <a:srgbClr val="898989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0" autoAdjust="0"/>
    <p:restoredTop sz="99819" autoAdjust="0"/>
  </p:normalViewPr>
  <p:slideViewPr>
    <p:cSldViewPr>
      <p:cViewPr varScale="1">
        <p:scale>
          <a:sx n="107" d="100"/>
          <a:sy n="107" d="100"/>
        </p:scale>
        <p:origin x="108" y="126"/>
      </p:cViewPr>
      <p:guideLst>
        <p:guide orient="horz" pos="5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778" y="-90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38ECA-F478-4B38-A221-98AC51E6CBA3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58734-394F-473A-9E0D-EB2931353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6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A6D71-8B62-4253-A7CD-8C5141D4AD97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2D931-D734-48F8-9D51-459792439F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87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5976" y="2492896"/>
            <a:ext cx="4104456" cy="1296145"/>
          </a:xfrm>
          <a:noFill/>
        </p:spPr>
        <p:txBody>
          <a:bodyPr lIns="0" tIns="0" rIns="0" bIns="0" anchor="b" anchorCtr="0"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5976" y="3861048"/>
            <a:ext cx="4104456" cy="485032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5" y="2492896"/>
            <a:ext cx="1877568" cy="185318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www.gigroup.com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76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1077218"/>
          </a:xfrm>
        </p:spPr>
        <p:txBody>
          <a:bodyPr/>
          <a:lstStyle>
            <a:lvl1pPr>
              <a:spcBef>
                <a:spcPts val="0"/>
              </a:spcBef>
              <a:defRPr>
                <a:latin typeface="+mn-lt"/>
              </a:defRPr>
            </a:lvl1pPr>
            <a:lvl2pPr>
              <a:spcBef>
                <a:spcPts val="0"/>
              </a:spcBef>
              <a:defRPr>
                <a:latin typeface="+mn-lt"/>
              </a:defRPr>
            </a:lvl2pPr>
            <a:lvl3pPr>
              <a:spcBef>
                <a:spcPts val="0"/>
              </a:spcBef>
              <a:defRPr>
                <a:latin typeface="+mn-lt"/>
              </a:defRPr>
            </a:lvl3pPr>
            <a:lvl4pPr>
              <a:spcBef>
                <a:spcPts val="0"/>
              </a:spcBef>
              <a:defRPr>
                <a:latin typeface="+mn-lt"/>
              </a:defRPr>
            </a:lvl4pPr>
            <a:lvl5pPr>
              <a:spcBef>
                <a:spcPts val="0"/>
              </a:spcBef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Immagine 12" descr="GI_Group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2553" y="6381327"/>
            <a:ext cx="919287" cy="40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3203848" y="6381328"/>
            <a:ext cx="0" cy="476672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03848" y="6453336"/>
            <a:ext cx="0" cy="2160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203848" y="6356350"/>
            <a:ext cx="513420" cy="365125"/>
          </a:xfrm>
        </p:spPr>
        <p:txBody>
          <a:bodyPr/>
          <a:lstStyle/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Immagine 6" descr="Logo_Your first Eures Jo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13" name="Immagine 5" descr="Logo_European_Commission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0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av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3" y="1772816"/>
            <a:ext cx="6707088" cy="112030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Immagine 12" descr="GI_Group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2553" y="6381327"/>
            <a:ext cx="919287" cy="40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3203848" y="6381328"/>
            <a:ext cx="0" cy="476672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03848" y="6453336"/>
            <a:ext cx="0" cy="2160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203848" y="6356350"/>
            <a:ext cx="513420" cy="365125"/>
          </a:xfrm>
        </p:spPr>
        <p:txBody>
          <a:bodyPr/>
          <a:lstStyle/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11560" y="1772817"/>
            <a:ext cx="1331540" cy="1005403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3" name="Immagine 6" descr="Logo_Your first Eures Jo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14" name="Immagine 5" descr="Logo_European_Commission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5472608" cy="112030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Immagine 12" descr="GI_Group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2553" y="6381327"/>
            <a:ext cx="919287" cy="40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3203848" y="6381328"/>
            <a:ext cx="0" cy="476672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03848" y="6453336"/>
            <a:ext cx="0" cy="2160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203848" y="6356350"/>
            <a:ext cx="513420" cy="365125"/>
          </a:xfrm>
        </p:spPr>
        <p:txBody>
          <a:bodyPr/>
          <a:lstStyle/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Immagine 6" descr="Logo_Your first Eures Jo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13" name="Immagine 5" descr="Logo_European_Commission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Immagine 12" descr="GI_Group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2553" y="6381327"/>
            <a:ext cx="919287" cy="40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3203848" y="6381328"/>
            <a:ext cx="0" cy="476672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03848" y="6453336"/>
            <a:ext cx="0" cy="2160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203848" y="6356350"/>
            <a:ext cx="513420" cy="365125"/>
          </a:xfrm>
        </p:spPr>
        <p:txBody>
          <a:bodyPr/>
          <a:lstStyle/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 rot="16200000">
            <a:off x="8276349" y="5512192"/>
            <a:ext cx="1375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898989"/>
                </a:solidFill>
              </a:rPr>
              <a:t>DRAFT – Internal Use Only</a:t>
            </a:r>
            <a:endParaRPr lang="en-US" sz="800" dirty="0">
              <a:solidFill>
                <a:srgbClr val="898989"/>
              </a:solidFill>
            </a:endParaRPr>
          </a:p>
        </p:txBody>
      </p:sp>
      <p:pic>
        <p:nvPicPr>
          <p:cNvPr id="13" name="Immagine 6" descr="Logo_Your first Eures Jo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14" name="Immagine 5" descr="Logo_European_Commission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50125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Immagine 12" descr="GI_Group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2553" y="6381327"/>
            <a:ext cx="919287" cy="40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3203848" y="6381328"/>
            <a:ext cx="0" cy="476672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03848" y="6453336"/>
            <a:ext cx="0" cy="2160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203848" y="6356350"/>
            <a:ext cx="513420" cy="365125"/>
          </a:xfrm>
        </p:spPr>
        <p:txBody>
          <a:bodyPr/>
          <a:lstStyle/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 rot="16200000">
            <a:off x="8276349" y="5512192"/>
            <a:ext cx="1375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898989"/>
                </a:solidFill>
              </a:rPr>
              <a:t>DRAFT – Internal Use Only</a:t>
            </a:r>
            <a:endParaRPr lang="en-US" sz="800" dirty="0">
              <a:solidFill>
                <a:srgbClr val="898989"/>
              </a:solidFill>
            </a:endParaRPr>
          </a:p>
        </p:txBody>
      </p:sp>
      <p:pic>
        <p:nvPicPr>
          <p:cNvPr id="13" name="Immagine 6" descr="Logo_Your first Eures Jo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14" name="Immagine 5" descr="Logo_European_Commission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5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12" descr="GI_Group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2553" y="6381327"/>
            <a:ext cx="919287" cy="40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3203848" y="6381328"/>
            <a:ext cx="0" cy="476672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03848" y="6453336"/>
            <a:ext cx="0" cy="2160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203848" y="6356350"/>
            <a:ext cx="513420" cy="365125"/>
          </a:xfrm>
        </p:spPr>
        <p:txBody>
          <a:bodyPr/>
          <a:lstStyle/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 rot="16200000">
            <a:off x="8276349" y="5512192"/>
            <a:ext cx="1375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898989"/>
                </a:solidFill>
              </a:rPr>
              <a:t>DRAFT – Internal Use Only</a:t>
            </a:r>
            <a:endParaRPr lang="en-US" sz="8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77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4082"/>
          </a:xfrm>
          <a:prstGeom prst="rect">
            <a:avLst/>
          </a:prstGeom>
          <a:gradFill>
            <a:gsLst>
              <a:gs pos="100000">
                <a:srgbClr val="6091AB"/>
              </a:gs>
              <a:gs pos="95000">
                <a:srgbClr val="307495"/>
              </a:gs>
              <a:gs pos="17000">
                <a:schemeClr val="accent1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</a:gradFill>
        </p:spPr>
        <p:txBody>
          <a:bodyPr vert="horz" lIns="612000" tIns="45720" rIns="612000" bIns="45720" rtlCol="0" anchor="ctr">
            <a:normAutofit/>
          </a:bodyPr>
          <a:lstStyle/>
          <a:p>
            <a:pPr marL="0" lvl="0" algn="l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8229600" cy="112030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1980" y="6356350"/>
            <a:ext cx="1599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www.gigroup.com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5856" y="6356350"/>
            <a:ext cx="513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055BD-0D5E-4663-94B7-EF80DEF21D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magine 6" descr="Logo_Your first Eures Job.jp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9" name="Immagine 5" descr="Logo_European_Commission.jpg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3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1" r:id="rId3"/>
    <p:sldLayoutId id="2147483692" r:id="rId4"/>
    <p:sldLayoutId id="2147483688" r:id="rId5"/>
    <p:sldLayoutId id="2147483690" r:id="rId6"/>
    <p:sldLayoutId id="214748368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en-US" sz="2000" kern="1200" dirty="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defTabSz="914400" rtl="0" eaLnBrk="1" latinLnBrk="0" hangingPunct="1">
        <a:lnSpc>
          <a:spcPct val="100000"/>
        </a:lnSpc>
        <a:spcBef>
          <a:spcPts val="0"/>
        </a:spcBef>
        <a:buFontTx/>
        <a:buBlip>
          <a:blip r:embed="rId11"/>
        </a:buBlip>
        <a:defRPr lang="en-US" sz="1400" b="0" kern="1200" dirty="0" smtClean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74625" indent="0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3538" indent="-188913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3537" indent="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jpe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92896"/>
            <a:ext cx="3888432" cy="1656184"/>
          </a:xfrm>
        </p:spPr>
        <p:txBody>
          <a:bodyPr anchor="t">
            <a:noAutofit/>
          </a:bodyPr>
          <a:lstStyle/>
          <a:p>
            <a:r>
              <a:rPr lang="it-IT" sz="2800" dirty="0" smtClean="0">
                <a:solidFill>
                  <a:schemeClr val="bg2"/>
                </a:solidFill>
                <a:cs typeface="Trebuchet MS"/>
              </a:rPr>
              <a:t>Your First EURES Job</a:t>
            </a:r>
            <a:endParaRPr lang="it-IT" dirty="0">
              <a:solidFill>
                <a:schemeClr val="bg2"/>
              </a:solidFill>
              <a:cs typeface="Trebuchet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www.gigroup.com</a:t>
            </a:r>
            <a:endParaRPr lang="en-US" dirty="0"/>
          </a:p>
        </p:txBody>
      </p:sp>
      <p:cxnSp>
        <p:nvCxnSpPr>
          <p:cNvPr id="9" name="Connettore 1 8"/>
          <p:cNvCxnSpPr/>
          <p:nvPr/>
        </p:nvCxnSpPr>
        <p:spPr>
          <a:xfrm>
            <a:off x="4572000" y="2996952"/>
            <a:ext cx="38884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27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Informationen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pic>
        <p:nvPicPr>
          <p:cNvPr id="9" name="Imagen 8" descr="Screen Shot 2014-02-05 at 16.35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508" y="1038616"/>
            <a:ext cx="5972143" cy="506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Informationen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pic>
        <p:nvPicPr>
          <p:cNvPr id="9" name="Imagen 8" descr="Screen Shot 2014-02-05 at 16.35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564" y="1007057"/>
            <a:ext cx="4897162" cy="510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Über</a:t>
            </a:r>
            <a:r>
              <a:rPr lang="en-US" dirty="0" smtClean="0"/>
              <a:t> die Gi Group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cxnSp>
        <p:nvCxnSpPr>
          <p:cNvPr id="9" name="Conector recto 8"/>
          <p:cNvCxnSpPr>
            <a:stCxn id="10" idx="2"/>
          </p:cNvCxnSpPr>
          <p:nvPr/>
        </p:nvCxnSpPr>
        <p:spPr>
          <a:xfrm>
            <a:off x="4572000" y="3076688"/>
            <a:ext cx="0" cy="666687"/>
          </a:xfrm>
          <a:prstGeom prst="line">
            <a:avLst/>
          </a:prstGeom>
          <a:ln w="76200" cmpd="sng">
            <a:solidFill>
              <a:srgbClr val="BFBFB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0" y="1445943"/>
            <a:ext cx="9144000" cy="163074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 descr="Screen Shot 2014-01-30 at 17.44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96" y="1569417"/>
            <a:ext cx="1721027" cy="1427670"/>
          </a:xfrm>
          <a:prstGeom prst="rect">
            <a:avLst/>
          </a:prstGeom>
        </p:spPr>
      </p:pic>
      <p:sp>
        <p:nvSpPr>
          <p:cNvPr id="14" name="Rectángulo redondeado 13"/>
          <p:cNvSpPr/>
          <p:nvPr/>
        </p:nvSpPr>
        <p:spPr>
          <a:xfrm>
            <a:off x="1199214" y="3743375"/>
            <a:ext cx="6729584" cy="1604309"/>
          </a:xfrm>
          <a:prstGeom prst="roundRect">
            <a:avLst/>
          </a:prstGeom>
          <a:noFill/>
          <a:ln w="76200" cmpd="sng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>
            <a:spLocks noChangeAspect="1"/>
          </p:cNvSpPr>
          <p:nvPr/>
        </p:nvSpPr>
        <p:spPr>
          <a:xfrm>
            <a:off x="1899723" y="3661190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Elipse 15"/>
          <p:cNvSpPr>
            <a:spLocks noChangeAspect="1"/>
          </p:cNvSpPr>
          <p:nvPr/>
        </p:nvSpPr>
        <p:spPr>
          <a:xfrm>
            <a:off x="2142123" y="3661190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Elipse 16"/>
          <p:cNvSpPr>
            <a:spLocks noChangeAspect="1"/>
          </p:cNvSpPr>
          <p:nvPr/>
        </p:nvSpPr>
        <p:spPr>
          <a:xfrm>
            <a:off x="2378613" y="3661190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>
            <a:spLocks noChangeAspect="1"/>
          </p:cNvSpPr>
          <p:nvPr/>
        </p:nvSpPr>
        <p:spPr>
          <a:xfrm>
            <a:off x="6539363" y="5265499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>
            <a:spLocks noChangeAspect="1"/>
          </p:cNvSpPr>
          <p:nvPr/>
        </p:nvSpPr>
        <p:spPr>
          <a:xfrm>
            <a:off x="6781763" y="5265499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>
            <a:spLocks noChangeAspect="1"/>
          </p:cNvSpPr>
          <p:nvPr/>
        </p:nvSpPr>
        <p:spPr>
          <a:xfrm>
            <a:off x="7018253" y="5265499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10"/>
          <p:cNvSpPr/>
          <p:nvPr/>
        </p:nvSpPr>
        <p:spPr>
          <a:xfrm>
            <a:off x="3181996" y="1602841"/>
            <a:ext cx="56737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1600" dirty="0" smtClean="0">
                <a:latin typeface="Trebuchet MS"/>
                <a:cs typeface="Trebuchet MS"/>
              </a:rPr>
              <a:t>Die Gi Group </a:t>
            </a:r>
            <a:r>
              <a:rPr lang="en-AU" sz="1600" dirty="0" err="1" smtClean="0">
                <a:latin typeface="Trebuchet MS"/>
                <a:cs typeface="Trebuchet MS"/>
              </a:rPr>
              <a:t>ist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ein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weltweit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führenden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Personaldienstleister</a:t>
            </a:r>
            <a:r>
              <a:rPr lang="en-AU" sz="1600" dirty="0" smtClean="0">
                <a:latin typeface="Trebuchet MS"/>
                <a:cs typeface="Trebuchet MS"/>
              </a:rPr>
              <a:t> und </a:t>
            </a:r>
            <a:r>
              <a:rPr lang="en-AU" sz="1600" dirty="0" err="1" smtClean="0">
                <a:latin typeface="Trebuchet MS"/>
                <a:cs typeface="Trebuchet MS"/>
              </a:rPr>
              <a:t>trägt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zur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Entwicklung</a:t>
            </a:r>
            <a:r>
              <a:rPr lang="en-AU" sz="1600" dirty="0" smtClean="0">
                <a:latin typeface="Trebuchet MS"/>
                <a:cs typeface="Trebuchet MS"/>
              </a:rPr>
              <a:t> des </a:t>
            </a:r>
            <a:r>
              <a:rPr lang="en-AU" sz="1600" dirty="0" err="1" smtClean="0">
                <a:latin typeface="Trebuchet MS"/>
                <a:cs typeface="Trebuchet MS"/>
              </a:rPr>
              <a:t>Arbeitmarktes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durch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Rekrutierung</a:t>
            </a:r>
            <a:r>
              <a:rPr lang="en-AU" sz="1600" dirty="0" smtClean="0">
                <a:latin typeface="Trebuchet MS"/>
                <a:cs typeface="Trebuchet MS"/>
              </a:rPr>
              <a:t> und </a:t>
            </a:r>
            <a:r>
              <a:rPr lang="en-AU" sz="1600" dirty="0" err="1" smtClean="0">
                <a:latin typeface="Trebuchet MS"/>
                <a:cs typeface="Trebuchet MS"/>
              </a:rPr>
              <a:t>Auswahl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temporären</a:t>
            </a:r>
            <a:r>
              <a:rPr lang="en-AU" sz="1600" dirty="0" smtClean="0">
                <a:latin typeface="Trebuchet MS"/>
                <a:cs typeface="Trebuchet MS"/>
              </a:rPr>
              <a:t> und </a:t>
            </a:r>
            <a:r>
              <a:rPr lang="en-AU" sz="1600" dirty="0" err="1" smtClean="0">
                <a:latin typeface="Trebuchet MS"/>
                <a:cs typeface="Trebuchet MS"/>
              </a:rPr>
              <a:t>permanenten</a:t>
            </a:r>
            <a:r>
              <a:rPr lang="en-AU" sz="1600" dirty="0" smtClean="0">
                <a:latin typeface="Trebuchet MS"/>
                <a:cs typeface="Trebuchet MS"/>
              </a:rPr>
              <a:t> Personals, </a:t>
            </a:r>
            <a:r>
              <a:rPr lang="en-AU" sz="1600" dirty="0" err="1" smtClean="0">
                <a:latin typeface="Trebuchet MS"/>
                <a:cs typeface="Trebuchet MS"/>
              </a:rPr>
              <a:t>Personalberatung</a:t>
            </a:r>
            <a:r>
              <a:rPr lang="en-AU" sz="1600" dirty="0" smtClean="0">
                <a:latin typeface="Trebuchet MS"/>
                <a:cs typeface="Trebuchet MS"/>
              </a:rPr>
              <a:t>, Training und </a:t>
            </a:r>
            <a:r>
              <a:rPr lang="en-AU" sz="1600" dirty="0" err="1" smtClean="0">
                <a:latin typeface="Trebuchet MS"/>
                <a:cs typeface="Trebuchet MS"/>
              </a:rPr>
              <a:t>eine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Vielzahl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weiterer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Dienstleistungen</a:t>
            </a:r>
            <a:r>
              <a:rPr lang="en-AU" sz="1600" dirty="0" smtClean="0">
                <a:latin typeface="Trebuchet MS"/>
                <a:cs typeface="Trebuchet MS"/>
              </a:rPr>
              <a:t> </a:t>
            </a:r>
            <a:r>
              <a:rPr lang="en-AU" sz="1600" dirty="0" err="1" smtClean="0">
                <a:latin typeface="Trebuchet MS"/>
                <a:cs typeface="Trebuchet MS"/>
              </a:rPr>
              <a:t>bei</a:t>
            </a:r>
            <a:r>
              <a:rPr lang="en-AU" sz="1600" dirty="0" smtClean="0">
                <a:latin typeface="Trebuchet MS"/>
                <a:cs typeface="Trebuchet MS"/>
              </a:rPr>
              <a:t>.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22" name="CasellaDiTesto 5"/>
          <p:cNvSpPr txBox="1"/>
          <p:nvPr/>
        </p:nvSpPr>
        <p:spPr>
          <a:xfrm>
            <a:off x="1620774" y="3855713"/>
            <a:ext cx="59985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In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Anbetracht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ihrer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globalen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Präsenz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in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weltweit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mehr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als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30 </a:t>
            </a:r>
            <a:r>
              <a:rPr lang="en-US" sz="2000" dirty="0" err="1" smtClean="0">
                <a:solidFill>
                  <a:srgbClr val="6A7F8A"/>
                </a:solidFill>
                <a:latin typeface="Trebuchet MS"/>
                <a:cs typeface="Trebuchet MS"/>
              </a:rPr>
              <a:t>Ländern</a:t>
            </a:r>
            <a:r>
              <a:rPr lang="en-US" sz="2000" dirty="0" smtClean="0">
                <a:solidFill>
                  <a:srgbClr val="6A7F8A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1A557E"/>
                </a:solidFill>
                <a:latin typeface="Trebuchet MS"/>
                <a:cs typeface="Trebuchet MS"/>
              </a:rPr>
              <a:t>wurde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 die Gi </a:t>
            </a:r>
            <a:r>
              <a:rPr lang="en-US" sz="2000" dirty="0">
                <a:solidFill>
                  <a:srgbClr val="1A557E"/>
                </a:solidFill>
                <a:latin typeface="Trebuchet MS"/>
                <a:cs typeface="Trebuchet MS"/>
              </a:rPr>
              <a:t>Group 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von der EU </a:t>
            </a:r>
            <a:r>
              <a:rPr lang="en-US" sz="2000" dirty="0" err="1" smtClean="0">
                <a:solidFill>
                  <a:srgbClr val="1A557E"/>
                </a:solidFill>
                <a:latin typeface="Trebuchet MS"/>
                <a:cs typeface="Trebuchet MS"/>
              </a:rPr>
              <a:t>mit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 der </a:t>
            </a:r>
            <a:r>
              <a:rPr lang="en-US" sz="2000" dirty="0" err="1" smtClean="0">
                <a:solidFill>
                  <a:srgbClr val="1A557E"/>
                </a:solidFill>
                <a:latin typeface="Trebuchet MS"/>
                <a:cs typeface="Trebuchet MS"/>
              </a:rPr>
              <a:t>Umsetzung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  der Initiative in den </a:t>
            </a:r>
            <a:r>
              <a:rPr lang="en-US" sz="2000" dirty="0" err="1" smtClean="0">
                <a:solidFill>
                  <a:srgbClr val="1A557E"/>
                </a:solidFill>
                <a:latin typeface="Trebuchet MS"/>
                <a:cs typeface="Trebuchet MS"/>
              </a:rPr>
              <a:t>beteiligten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1A557E"/>
                </a:solidFill>
                <a:latin typeface="Trebuchet MS"/>
                <a:cs typeface="Trebuchet MS"/>
              </a:rPr>
              <a:t>Ländern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 </a:t>
            </a:r>
            <a:r>
              <a:rPr lang="en-US" sz="2000" dirty="0" err="1" smtClean="0">
                <a:solidFill>
                  <a:srgbClr val="1A557E"/>
                </a:solidFill>
                <a:latin typeface="Trebuchet MS"/>
                <a:cs typeface="Trebuchet MS"/>
              </a:rPr>
              <a:t>beauftragt</a:t>
            </a:r>
            <a:r>
              <a:rPr lang="en-US" sz="2000" dirty="0" smtClean="0">
                <a:solidFill>
                  <a:srgbClr val="1A557E"/>
                </a:solidFill>
                <a:latin typeface="Trebuchet MS"/>
                <a:cs typeface="Trebuchet MS"/>
              </a:rPr>
              <a:t>.</a:t>
            </a:r>
            <a:endParaRPr lang="en-US" sz="2000" dirty="0">
              <a:solidFill>
                <a:srgbClr val="1A557E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0280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Über</a:t>
            </a:r>
            <a:r>
              <a:rPr lang="en-US" dirty="0" smtClean="0"/>
              <a:t> Your First EURES Job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</a:blip>
          <a:stretch>
            <a:fillRect/>
          </a:stretch>
        </p:blipFill>
        <p:spPr>
          <a:xfrm>
            <a:off x="4092943" y="3197409"/>
            <a:ext cx="4460883" cy="2196352"/>
          </a:xfrm>
          <a:prstGeom prst="rect">
            <a:avLst/>
          </a:prstGeom>
        </p:spPr>
      </p:pic>
      <p:sp>
        <p:nvSpPr>
          <p:cNvPr id="22" name="Rectángulo redondeado 21"/>
          <p:cNvSpPr/>
          <p:nvPr/>
        </p:nvSpPr>
        <p:spPr>
          <a:xfrm>
            <a:off x="580074" y="1484193"/>
            <a:ext cx="8023926" cy="150403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asellaDiTesto 6"/>
          <p:cNvSpPr txBox="1"/>
          <p:nvPr/>
        </p:nvSpPr>
        <p:spPr>
          <a:xfrm>
            <a:off x="822943" y="3003173"/>
            <a:ext cx="3315763" cy="224676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tabLst>
                <a:tab pos="0" algn="l"/>
              </a:tabLst>
            </a:pPr>
            <a:endParaRPr lang="en-US" sz="1400" b="1" dirty="0" smtClean="0">
              <a:solidFill>
                <a:schemeClr val="bg1"/>
              </a:solidFill>
              <a:latin typeface="Trebuchet MS"/>
              <a:cs typeface="Trebuchet MS"/>
            </a:endParaRPr>
          </a:p>
          <a:p>
            <a:pPr algn="ctr">
              <a:tabLst>
                <a:tab pos="0" algn="l"/>
              </a:tabLst>
            </a:pPr>
            <a:r>
              <a:rPr lang="en-US" sz="1400" dirty="0" smtClean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Eines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der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Hauptziele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ist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die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Beseitigung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der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Jugendarbeitslosigkeit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und die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Förderung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der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beruflichen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Mobilität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junger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Menschen. Das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Ziel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für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2013-2014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ist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es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, 5.000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junge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Menschen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finanziell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dabei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zu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unterstützen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eine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Beschäftigung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in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einem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anderen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EU-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Mitgliedsstatt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zu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Trebuchet MS"/>
              </a:rPr>
              <a:t>finden</a:t>
            </a:r>
            <a:r>
              <a:rPr lang="en-US" sz="1400" dirty="0">
                <a:solidFill>
                  <a:schemeClr val="bg1"/>
                </a:solidFill>
                <a:cs typeface="Trebuchet MS"/>
              </a:rPr>
              <a:t>.</a:t>
            </a:r>
            <a:endParaRPr lang="it-IT" sz="14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25" name="Triángulo isósceles 24"/>
          <p:cNvSpPr/>
          <p:nvPr/>
        </p:nvSpPr>
        <p:spPr>
          <a:xfrm rot="10800000">
            <a:off x="822942" y="5229200"/>
            <a:ext cx="3315764" cy="22412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2"/>
          <p:cNvSpPr txBox="1"/>
          <p:nvPr/>
        </p:nvSpPr>
        <p:spPr>
          <a:xfrm>
            <a:off x="702234" y="1600538"/>
            <a:ext cx="77786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 smtClean="0">
                <a:latin typeface="Trebuchet MS"/>
                <a:cs typeface="Trebuchet MS"/>
              </a:rPr>
              <a:t>Your First EURES Job </a:t>
            </a:r>
            <a:r>
              <a:rPr lang="en-AU" sz="2000" dirty="0" err="1" smtClean="0">
                <a:latin typeface="Trebuchet MS"/>
                <a:cs typeface="Trebuchet MS"/>
              </a:rPr>
              <a:t>ist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ein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Programm</a:t>
            </a:r>
            <a:r>
              <a:rPr lang="en-AU" sz="2000" dirty="0" smtClean="0">
                <a:latin typeface="Trebuchet MS"/>
                <a:cs typeface="Trebuchet MS"/>
              </a:rPr>
              <a:t> der </a:t>
            </a:r>
            <a:r>
              <a:rPr lang="en-AU" sz="2000" dirty="0" err="1" smtClean="0">
                <a:latin typeface="Trebuchet MS"/>
                <a:cs typeface="Trebuchet MS"/>
              </a:rPr>
              <a:t>Europäischen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Kommission</a:t>
            </a:r>
            <a:r>
              <a:rPr lang="en-AU" sz="2000" dirty="0" smtClean="0">
                <a:latin typeface="Trebuchet MS"/>
                <a:cs typeface="Trebuchet MS"/>
              </a:rPr>
              <a:t>, in </a:t>
            </a:r>
            <a:r>
              <a:rPr lang="en-AU" sz="2000" dirty="0" err="1" smtClean="0">
                <a:latin typeface="Trebuchet MS"/>
                <a:cs typeface="Trebuchet MS"/>
              </a:rPr>
              <a:t>dem</a:t>
            </a:r>
            <a:r>
              <a:rPr lang="en-AU" sz="2000" dirty="0" smtClean="0">
                <a:latin typeface="Trebuchet MS"/>
                <a:cs typeface="Trebuchet MS"/>
              </a:rPr>
              <a:t> die Gi Group </a:t>
            </a:r>
            <a:r>
              <a:rPr lang="en-AU" sz="2000" dirty="0" err="1" smtClean="0">
                <a:latin typeface="Trebuchet MS"/>
                <a:cs typeface="Trebuchet MS"/>
              </a:rPr>
              <a:t>kostenfrei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junge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Europäer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bei</a:t>
            </a:r>
            <a:r>
              <a:rPr lang="en-AU" sz="2000" dirty="0" smtClean="0">
                <a:latin typeface="Trebuchet MS"/>
                <a:cs typeface="Trebuchet MS"/>
              </a:rPr>
              <a:t> der </a:t>
            </a:r>
            <a:r>
              <a:rPr lang="en-AU" sz="2000" dirty="0" err="1" smtClean="0">
                <a:latin typeface="Trebuchet MS"/>
                <a:cs typeface="Trebuchet MS"/>
              </a:rPr>
              <a:t>Jobsuche</a:t>
            </a:r>
            <a:r>
              <a:rPr lang="en-AU" sz="2000" dirty="0" smtClean="0">
                <a:latin typeface="Trebuchet MS"/>
                <a:cs typeface="Trebuchet MS"/>
              </a:rPr>
              <a:t> und </a:t>
            </a:r>
            <a:r>
              <a:rPr lang="en-AU" sz="2000" dirty="0" err="1" smtClean="0">
                <a:latin typeface="Trebuchet MS"/>
                <a:cs typeface="Trebuchet MS"/>
              </a:rPr>
              <a:t>Arbeitgeber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bei</a:t>
            </a:r>
            <a:r>
              <a:rPr lang="en-AU" sz="2000" dirty="0" smtClean="0">
                <a:latin typeface="Trebuchet MS"/>
                <a:cs typeface="Trebuchet MS"/>
              </a:rPr>
              <a:t> der </a:t>
            </a:r>
            <a:r>
              <a:rPr lang="en-AU" sz="2000" dirty="0" err="1" smtClean="0">
                <a:latin typeface="Trebuchet MS"/>
                <a:cs typeface="Trebuchet MS"/>
              </a:rPr>
              <a:t>Personalsuche</a:t>
            </a:r>
            <a:r>
              <a:rPr lang="en-AU" sz="2000" dirty="0" smtClean="0">
                <a:latin typeface="Trebuchet MS"/>
                <a:cs typeface="Trebuchet MS"/>
              </a:rPr>
              <a:t> in </a:t>
            </a:r>
            <a:r>
              <a:rPr lang="en-AU" sz="2000" dirty="0" err="1" smtClean="0">
                <a:latin typeface="Trebuchet MS"/>
                <a:cs typeface="Trebuchet MS"/>
              </a:rPr>
              <a:t>anderen</a:t>
            </a:r>
            <a:r>
              <a:rPr lang="en-AU" sz="2000" dirty="0" smtClean="0">
                <a:latin typeface="Trebuchet MS"/>
                <a:cs typeface="Trebuchet MS"/>
              </a:rPr>
              <a:t> EU-</a:t>
            </a:r>
            <a:r>
              <a:rPr lang="en-AU" sz="2000" dirty="0" err="1" smtClean="0">
                <a:latin typeface="Trebuchet MS"/>
                <a:cs typeface="Trebuchet MS"/>
              </a:rPr>
              <a:t>Mitgliedsstaaten</a:t>
            </a:r>
            <a:r>
              <a:rPr lang="en-AU" sz="2000" dirty="0" smtClean="0">
                <a:latin typeface="Trebuchet MS"/>
                <a:cs typeface="Trebuchet MS"/>
              </a:rPr>
              <a:t> </a:t>
            </a:r>
            <a:r>
              <a:rPr lang="en-AU" sz="2000" dirty="0" err="1" smtClean="0">
                <a:latin typeface="Trebuchet MS"/>
                <a:cs typeface="Trebuchet MS"/>
              </a:rPr>
              <a:t>unterstützt</a:t>
            </a:r>
            <a:r>
              <a:rPr lang="en-US" sz="2000" dirty="0" smtClean="0">
                <a:latin typeface="Trebuchet MS"/>
                <a:cs typeface="Trebuchet MS"/>
              </a:rPr>
              <a:t>.</a:t>
            </a:r>
            <a:endParaRPr lang="en-AU" sz="20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31913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teilnehmen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-1" y="2239691"/>
            <a:ext cx="733714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CuadroTexto 34"/>
          <p:cNvSpPr txBox="1"/>
          <p:nvPr/>
        </p:nvSpPr>
        <p:spPr>
          <a:xfrm>
            <a:off x="515815" y="2239691"/>
            <a:ext cx="6257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>
                <a:cs typeface="Trebuchet MS"/>
              </a:rPr>
              <a:t>Zwischen</a:t>
            </a:r>
            <a:r>
              <a:rPr lang="en-AU" dirty="0">
                <a:cs typeface="Trebuchet MS"/>
              </a:rPr>
              <a:t> 18 und 30 </a:t>
            </a:r>
            <a:r>
              <a:rPr lang="en-AU" dirty="0" err="1">
                <a:cs typeface="Trebuchet MS"/>
              </a:rPr>
              <a:t>Jahre</a:t>
            </a:r>
            <a:r>
              <a:rPr lang="en-AU" dirty="0">
                <a:cs typeface="Trebuchet MS"/>
              </a:rPr>
              <a:t> alt.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-1" y="2852410"/>
            <a:ext cx="733714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CuadroTexto 36"/>
          <p:cNvSpPr txBox="1"/>
          <p:nvPr/>
        </p:nvSpPr>
        <p:spPr>
          <a:xfrm>
            <a:off x="515817" y="2858644"/>
            <a:ext cx="6257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cs typeface="Trebuchet MS"/>
              </a:rPr>
              <a:t>EU </a:t>
            </a:r>
            <a:r>
              <a:rPr lang="en-AU" dirty="0" err="1">
                <a:cs typeface="Trebuchet MS"/>
              </a:rPr>
              <a:t>Bürger</a:t>
            </a:r>
            <a:r>
              <a:rPr lang="en-AU" dirty="0">
                <a:cs typeface="Trebuchet MS"/>
              </a:rPr>
              <a:t>.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-1" y="3487638"/>
            <a:ext cx="733714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CuadroTexto 38"/>
          <p:cNvSpPr txBox="1"/>
          <p:nvPr/>
        </p:nvSpPr>
        <p:spPr>
          <a:xfrm>
            <a:off x="515815" y="3487638"/>
            <a:ext cx="6257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>
                <a:cs typeface="Trebuchet MS"/>
              </a:rPr>
              <a:t>Aufenthalt</a:t>
            </a:r>
            <a:r>
              <a:rPr lang="en-AU" dirty="0">
                <a:cs typeface="Trebuchet MS"/>
              </a:rPr>
              <a:t> in </a:t>
            </a:r>
            <a:r>
              <a:rPr lang="en-AU" dirty="0" err="1">
                <a:cs typeface="Trebuchet MS"/>
              </a:rPr>
              <a:t>einem</a:t>
            </a:r>
            <a:r>
              <a:rPr lang="en-AU" dirty="0">
                <a:cs typeface="Trebuchet MS"/>
              </a:rPr>
              <a:t> EU </a:t>
            </a:r>
            <a:r>
              <a:rPr lang="en-AU" dirty="0" err="1">
                <a:cs typeface="Trebuchet MS"/>
              </a:rPr>
              <a:t>Mitgliedsstaat</a:t>
            </a:r>
            <a:r>
              <a:rPr lang="en-AU" dirty="0">
                <a:cs typeface="Trebuchet MS"/>
              </a:rPr>
              <a:t>.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-1" y="4064598"/>
            <a:ext cx="733714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CuadroTexto 40"/>
          <p:cNvSpPr txBox="1"/>
          <p:nvPr/>
        </p:nvSpPr>
        <p:spPr>
          <a:xfrm>
            <a:off x="515815" y="4064598"/>
            <a:ext cx="715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>
                <a:cs typeface="Trebuchet MS"/>
              </a:rPr>
              <a:t>Bereit</a:t>
            </a:r>
            <a:r>
              <a:rPr lang="en-AU" dirty="0">
                <a:cs typeface="Trebuchet MS"/>
              </a:rPr>
              <a:t> </a:t>
            </a:r>
            <a:r>
              <a:rPr lang="en-AU" dirty="0" err="1">
                <a:cs typeface="Trebuchet MS"/>
              </a:rPr>
              <a:t>zum</a:t>
            </a:r>
            <a:r>
              <a:rPr lang="en-AU" dirty="0">
                <a:cs typeface="Trebuchet MS"/>
              </a:rPr>
              <a:t> </a:t>
            </a:r>
            <a:r>
              <a:rPr lang="en-AU" dirty="0" err="1">
                <a:cs typeface="Trebuchet MS"/>
              </a:rPr>
              <a:t>kurzfrsitgen</a:t>
            </a:r>
            <a:r>
              <a:rPr lang="en-AU" dirty="0">
                <a:cs typeface="Trebuchet MS"/>
              </a:rPr>
              <a:t> </a:t>
            </a:r>
            <a:r>
              <a:rPr lang="en-AU" dirty="0" err="1">
                <a:cs typeface="Trebuchet MS"/>
              </a:rPr>
              <a:t>Umzug</a:t>
            </a:r>
            <a:r>
              <a:rPr lang="en-AU" dirty="0">
                <a:cs typeface="Trebuchet MS"/>
              </a:rPr>
              <a:t> in </a:t>
            </a:r>
            <a:r>
              <a:rPr lang="en-AU" dirty="0" err="1">
                <a:cs typeface="Trebuchet MS"/>
              </a:rPr>
              <a:t>ein</a:t>
            </a:r>
            <a:r>
              <a:rPr lang="en-AU" dirty="0">
                <a:cs typeface="Trebuchet MS"/>
              </a:rPr>
              <a:t> </a:t>
            </a:r>
            <a:r>
              <a:rPr lang="en-AU" dirty="0" err="1">
                <a:cs typeface="Trebuchet MS"/>
              </a:rPr>
              <a:t>anderes</a:t>
            </a:r>
            <a:r>
              <a:rPr lang="en-AU" dirty="0">
                <a:cs typeface="Trebuchet MS"/>
              </a:rPr>
              <a:t> EU-</a:t>
            </a:r>
            <a:r>
              <a:rPr lang="en-AU" dirty="0" err="1">
                <a:cs typeface="Trebuchet MS"/>
              </a:rPr>
              <a:t>Mitgliedsland</a:t>
            </a:r>
            <a:r>
              <a:rPr lang="en-AU" dirty="0">
                <a:cs typeface="Trebuchet MS"/>
              </a:rPr>
              <a:t>.</a:t>
            </a: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1556792"/>
            <a:ext cx="3542657" cy="3542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0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dirty="0" err="1" smtClean="0"/>
              <a:t>Vorteile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62054" y="3698490"/>
            <a:ext cx="723289" cy="638716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3802" y="1708952"/>
            <a:ext cx="694898" cy="591927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4343" y="2711516"/>
            <a:ext cx="624175" cy="624175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5272" y="4784026"/>
            <a:ext cx="681179" cy="504260"/>
          </a:xfrm>
          <a:prstGeom prst="rect">
            <a:avLst/>
          </a:prstGeom>
        </p:spPr>
      </p:pic>
      <p:sp>
        <p:nvSpPr>
          <p:cNvPr id="38" name="Anillo 37"/>
          <p:cNvSpPr/>
          <p:nvPr/>
        </p:nvSpPr>
        <p:spPr>
          <a:xfrm>
            <a:off x="4409717" y="3644991"/>
            <a:ext cx="828000" cy="828000"/>
          </a:xfrm>
          <a:prstGeom prst="donut">
            <a:avLst>
              <a:gd name="adj" fmla="val 1699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9" name="Anillo 38"/>
          <p:cNvSpPr/>
          <p:nvPr/>
        </p:nvSpPr>
        <p:spPr>
          <a:xfrm>
            <a:off x="4409717" y="1620476"/>
            <a:ext cx="828000" cy="828000"/>
          </a:xfrm>
          <a:prstGeom prst="donut">
            <a:avLst>
              <a:gd name="adj" fmla="val 1699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0" name="Anillo 39"/>
          <p:cNvSpPr/>
          <p:nvPr/>
        </p:nvSpPr>
        <p:spPr>
          <a:xfrm>
            <a:off x="3933550" y="4629008"/>
            <a:ext cx="828000" cy="828000"/>
          </a:xfrm>
          <a:prstGeom prst="donut">
            <a:avLst>
              <a:gd name="adj" fmla="val 1699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1" name="Anillo 40"/>
          <p:cNvSpPr/>
          <p:nvPr/>
        </p:nvSpPr>
        <p:spPr>
          <a:xfrm>
            <a:off x="3933550" y="2635919"/>
            <a:ext cx="828000" cy="828000"/>
          </a:xfrm>
          <a:prstGeom prst="donut">
            <a:avLst>
              <a:gd name="adj" fmla="val 1699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2" name="CasellaDiTesto 5"/>
          <p:cNvSpPr txBox="1"/>
          <p:nvPr/>
        </p:nvSpPr>
        <p:spPr>
          <a:xfrm>
            <a:off x="4580445" y="2693754"/>
            <a:ext cx="4122727" cy="738664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1A557E"/>
                </a:solidFill>
                <a:cs typeface="Trebuchet MS"/>
              </a:rPr>
              <a:t>Kostenlos</a:t>
            </a:r>
            <a:endParaRPr lang="en-US" sz="1400" b="1" dirty="0">
              <a:solidFill>
                <a:srgbClr val="1A557E"/>
              </a:solidFill>
              <a:cs typeface="Trebuchet MS"/>
            </a:endParaRPr>
          </a:p>
          <a:p>
            <a:r>
              <a:rPr lang="en-US" sz="1400" dirty="0" err="1">
                <a:cs typeface="Trebuchet MS"/>
              </a:rPr>
              <a:t>Sie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zahlen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keine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Gebühren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für</a:t>
            </a:r>
            <a:r>
              <a:rPr lang="en-US" sz="1400" dirty="0">
                <a:cs typeface="Trebuchet MS"/>
              </a:rPr>
              <a:t> den </a:t>
            </a:r>
            <a:r>
              <a:rPr lang="en-US" sz="1400" dirty="0" err="1">
                <a:cs typeface="Trebuchet MS"/>
              </a:rPr>
              <a:t>Zugang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zum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Programm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oder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zu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unserer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Datenbank</a:t>
            </a:r>
            <a:r>
              <a:rPr lang="en-US" sz="1400" dirty="0">
                <a:cs typeface="Trebuchet MS"/>
              </a:rPr>
              <a:t>.</a:t>
            </a:r>
          </a:p>
        </p:txBody>
      </p:sp>
      <p:sp>
        <p:nvSpPr>
          <p:cNvPr id="43" name="CasellaDiTesto 11"/>
          <p:cNvSpPr txBox="1"/>
          <p:nvPr/>
        </p:nvSpPr>
        <p:spPr>
          <a:xfrm>
            <a:off x="4580445" y="4699006"/>
            <a:ext cx="4122727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1A557E"/>
                </a:solidFill>
                <a:cs typeface="Trebuchet MS"/>
              </a:rPr>
              <a:t>Vorbereitung</a:t>
            </a:r>
            <a:r>
              <a:rPr lang="en-US" sz="1400" b="1" dirty="0">
                <a:solidFill>
                  <a:srgbClr val="1A557E"/>
                </a:solidFill>
                <a:cs typeface="Trebuchet MS"/>
              </a:rPr>
              <a:t> und </a:t>
            </a:r>
            <a:r>
              <a:rPr lang="en-US" sz="1400" b="1" dirty="0" err="1">
                <a:solidFill>
                  <a:srgbClr val="1A557E"/>
                </a:solidFill>
                <a:cs typeface="Trebuchet MS"/>
              </a:rPr>
              <a:t>Fortbildung</a:t>
            </a:r>
            <a:endParaRPr lang="en-US" sz="1400" b="1" dirty="0">
              <a:cs typeface="Trebuchet MS"/>
            </a:endParaRPr>
          </a:p>
          <a:p>
            <a:r>
              <a:rPr lang="en-US" sz="1400" dirty="0" err="1">
                <a:cs typeface="Trebuchet MS"/>
              </a:rPr>
              <a:t>Sie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können</a:t>
            </a:r>
            <a:r>
              <a:rPr lang="en-US" sz="1400" dirty="0">
                <a:cs typeface="Trebuchet MS"/>
              </a:rPr>
              <a:t> an </a:t>
            </a:r>
            <a:r>
              <a:rPr lang="en-US" sz="1400" dirty="0" err="1">
                <a:cs typeface="Trebuchet MS"/>
              </a:rPr>
              <a:t>Vorbereitungskursen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zur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Verbesserung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Ihrer</a:t>
            </a:r>
            <a:r>
              <a:rPr lang="en-US" sz="1400" dirty="0">
                <a:cs typeface="Trebuchet MS"/>
              </a:rPr>
              <a:t> (</a:t>
            </a:r>
            <a:r>
              <a:rPr lang="en-US" sz="1400" dirty="0" err="1">
                <a:cs typeface="Trebuchet MS"/>
              </a:rPr>
              <a:t>Sprach</a:t>
            </a:r>
            <a:r>
              <a:rPr lang="en-US" sz="1400" dirty="0">
                <a:cs typeface="Trebuchet MS"/>
              </a:rPr>
              <a:t>)</a:t>
            </a:r>
            <a:r>
              <a:rPr lang="en-US" sz="1400" dirty="0" err="1">
                <a:cs typeface="Trebuchet MS"/>
              </a:rPr>
              <a:t>Kenntnisse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teilnehmen</a:t>
            </a:r>
            <a:r>
              <a:rPr lang="en-US" sz="1400" dirty="0">
                <a:cs typeface="Trebuchet MS"/>
              </a:rPr>
              <a:t>.</a:t>
            </a:r>
          </a:p>
        </p:txBody>
      </p:sp>
      <p:sp>
        <p:nvSpPr>
          <p:cNvPr id="44" name="Rettangolo 2"/>
          <p:cNvSpPr/>
          <p:nvPr/>
        </p:nvSpPr>
        <p:spPr>
          <a:xfrm>
            <a:off x="457718" y="1662446"/>
            <a:ext cx="4122727" cy="1169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US" sz="1400" b="1" dirty="0" err="1">
                <a:solidFill>
                  <a:srgbClr val="1A557E"/>
                </a:solidFill>
                <a:cs typeface="Trebuchet MS"/>
              </a:rPr>
              <a:t>Internationaler</a:t>
            </a:r>
            <a:r>
              <a:rPr lang="en-US" sz="1400" b="1" dirty="0">
                <a:solidFill>
                  <a:srgbClr val="1A557E"/>
                </a:solidFill>
                <a:cs typeface="Trebuchet MS"/>
              </a:rPr>
              <a:t> Job</a:t>
            </a:r>
          </a:p>
          <a:p>
            <a:pPr algn="r"/>
            <a:r>
              <a:rPr lang="en-US" sz="1400" dirty="0" err="1">
                <a:cs typeface="Trebuchet MS"/>
              </a:rPr>
              <a:t>Finden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Sie</a:t>
            </a:r>
            <a:r>
              <a:rPr lang="en-US" sz="1400" dirty="0">
                <a:cs typeface="Trebuchet MS"/>
              </a:rPr>
              <a:t> die </a:t>
            </a:r>
            <a:r>
              <a:rPr lang="en-US" sz="1400" dirty="0" err="1">
                <a:cs typeface="Trebuchet MS"/>
              </a:rPr>
              <a:t>richtige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Beschäftigung</a:t>
            </a:r>
            <a:r>
              <a:rPr lang="en-US" sz="1400" dirty="0">
                <a:cs typeface="Trebuchet MS"/>
              </a:rPr>
              <a:t> (</a:t>
            </a:r>
            <a:r>
              <a:rPr lang="en-US" sz="1400" dirty="0" err="1">
                <a:cs typeface="Trebuchet MS"/>
              </a:rPr>
              <a:t>nicht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Praktikum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oder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Ausbildung</a:t>
            </a:r>
            <a:r>
              <a:rPr lang="en-US" sz="1400" dirty="0">
                <a:cs typeface="Trebuchet MS"/>
              </a:rPr>
              <a:t>) </a:t>
            </a:r>
            <a:r>
              <a:rPr lang="en-US" sz="1400" dirty="0" err="1">
                <a:cs typeface="Trebuchet MS"/>
              </a:rPr>
              <a:t>für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Ihre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Fähigkeiten</a:t>
            </a:r>
            <a:r>
              <a:rPr lang="en-US" sz="1400" dirty="0">
                <a:cs typeface="Trebuchet MS"/>
              </a:rPr>
              <a:t> und </a:t>
            </a:r>
            <a:r>
              <a:rPr lang="en-US" sz="1400" dirty="0" err="1">
                <a:cs typeface="Trebuchet MS"/>
              </a:rPr>
              <a:t>Kenntnisse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innerhalb</a:t>
            </a:r>
            <a:r>
              <a:rPr lang="en-US" sz="1400" dirty="0">
                <a:cs typeface="Trebuchet MS"/>
              </a:rPr>
              <a:t> der EU. </a:t>
            </a:r>
          </a:p>
          <a:p>
            <a:pPr algn="r"/>
            <a:endParaRPr lang="en-US" sz="1400" dirty="0">
              <a:latin typeface="Trebuchet MS"/>
              <a:cs typeface="Trebuchet MS"/>
            </a:endParaRPr>
          </a:p>
        </p:txBody>
      </p:sp>
      <p:sp>
        <p:nvSpPr>
          <p:cNvPr id="45" name="Rettangolo 3"/>
          <p:cNvSpPr/>
          <p:nvPr/>
        </p:nvSpPr>
        <p:spPr>
          <a:xfrm>
            <a:off x="455766" y="3668281"/>
            <a:ext cx="4124679" cy="954107"/>
          </a:xfrm>
          <a:prstGeom prst="rect">
            <a:avLst/>
          </a:prstGeom>
          <a:solidFill>
            <a:srgbClr val="D9D9D9"/>
          </a:solidFill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solidFill>
                  <a:srgbClr val="1A557E"/>
                </a:solidFill>
                <a:latin typeface="Trebuchet MS"/>
                <a:cs typeface="Trebuchet MS"/>
              </a:rPr>
              <a:t> </a:t>
            </a:r>
            <a:r>
              <a:rPr lang="en-US" sz="1400" b="1" dirty="0">
                <a:solidFill>
                  <a:srgbClr val="1A557E"/>
                </a:solidFill>
                <a:cs typeface="Trebuchet MS"/>
              </a:rPr>
              <a:t> </a:t>
            </a:r>
            <a:r>
              <a:rPr lang="en-US" sz="1400" b="1" dirty="0" err="1">
                <a:solidFill>
                  <a:srgbClr val="1A557E"/>
                </a:solidFill>
                <a:cs typeface="Trebuchet MS"/>
              </a:rPr>
              <a:t>Finanzielle</a:t>
            </a:r>
            <a:r>
              <a:rPr lang="en-US" sz="1400" b="1" dirty="0">
                <a:solidFill>
                  <a:srgbClr val="1A557E"/>
                </a:solidFill>
                <a:cs typeface="Trebuchet MS"/>
              </a:rPr>
              <a:t> </a:t>
            </a:r>
            <a:r>
              <a:rPr lang="en-US" sz="1400" b="1" dirty="0" err="1">
                <a:solidFill>
                  <a:srgbClr val="1A557E"/>
                </a:solidFill>
                <a:cs typeface="Trebuchet MS"/>
              </a:rPr>
              <a:t>Unterstützung</a:t>
            </a:r>
            <a:endParaRPr lang="en-US" sz="1400" b="1" dirty="0">
              <a:solidFill>
                <a:srgbClr val="1A557E"/>
              </a:solidFill>
              <a:cs typeface="Trebuchet MS"/>
            </a:endParaRPr>
          </a:p>
          <a:p>
            <a:pPr algn="r"/>
            <a:r>
              <a:rPr lang="en-US" sz="1400" dirty="0" err="1">
                <a:cs typeface="Trebuchet MS"/>
              </a:rPr>
              <a:t>Es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stehen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Mittel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bereit</a:t>
            </a:r>
            <a:r>
              <a:rPr lang="en-US" sz="1400" dirty="0">
                <a:cs typeface="Trebuchet MS"/>
              </a:rPr>
              <a:t>, um </a:t>
            </a:r>
            <a:r>
              <a:rPr lang="en-US" sz="1400" dirty="0" err="1">
                <a:cs typeface="Trebuchet MS"/>
              </a:rPr>
              <a:t>Sie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bei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Kosten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für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einen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Umzug</a:t>
            </a:r>
            <a:r>
              <a:rPr lang="en-US" sz="1400" dirty="0">
                <a:cs typeface="Trebuchet MS"/>
              </a:rPr>
              <a:t>, </a:t>
            </a:r>
            <a:r>
              <a:rPr lang="en-US" sz="1400" dirty="0" err="1">
                <a:cs typeface="Trebuchet MS"/>
              </a:rPr>
              <a:t>für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ein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Bewerbungsgespräch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oder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sonstige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Vorbereitungen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zu</a:t>
            </a:r>
            <a:r>
              <a:rPr lang="en-US" sz="1400" dirty="0">
                <a:cs typeface="Trebuchet MS"/>
              </a:rPr>
              <a:t> </a:t>
            </a:r>
            <a:r>
              <a:rPr lang="en-US" sz="1400" dirty="0" err="1">
                <a:cs typeface="Trebuchet MS"/>
              </a:rPr>
              <a:t>unterstützen</a:t>
            </a:r>
            <a:r>
              <a:rPr lang="en-US" sz="1400" dirty="0">
                <a:cs typeface="Trebuchet MS"/>
              </a:rPr>
              <a:t>.</a:t>
            </a:r>
          </a:p>
        </p:txBody>
      </p:sp>
      <p:cxnSp>
        <p:nvCxnSpPr>
          <p:cNvPr id="46" name="Conector recto 45"/>
          <p:cNvCxnSpPr>
            <a:stCxn id="48" idx="4"/>
          </p:cNvCxnSpPr>
          <p:nvPr/>
        </p:nvCxnSpPr>
        <p:spPr>
          <a:xfrm flipV="1">
            <a:off x="4580445" y="1562175"/>
            <a:ext cx="0" cy="4077290"/>
          </a:xfrm>
          <a:prstGeom prst="line">
            <a:avLst/>
          </a:prstGeom>
          <a:ln>
            <a:solidFill>
              <a:srgbClr val="1737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lipse 46"/>
          <p:cNvSpPr>
            <a:spLocks noChangeAspect="1"/>
          </p:cNvSpPr>
          <p:nvPr/>
        </p:nvSpPr>
        <p:spPr>
          <a:xfrm>
            <a:off x="4490445" y="1429853"/>
            <a:ext cx="180000" cy="164370"/>
          </a:xfrm>
          <a:prstGeom prst="ellipse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Elipse 47"/>
          <p:cNvSpPr>
            <a:spLocks noChangeAspect="1"/>
          </p:cNvSpPr>
          <p:nvPr/>
        </p:nvSpPr>
        <p:spPr>
          <a:xfrm>
            <a:off x="4490445" y="5475095"/>
            <a:ext cx="180000" cy="164370"/>
          </a:xfrm>
          <a:prstGeom prst="ellipse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861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Prozessablauf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sp>
        <p:nvSpPr>
          <p:cNvPr id="70" name="Rectángulo 69"/>
          <p:cNvSpPr/>
          <p:nvPr/>
        </p:nvSpPr>
        <p:spPr>
          <a:xfrm>
            <a:off x="6577930" y="4829720"/>
            <a:ext cx="2130161" cy="8383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CuadroTexto 70"/>
          <p:cNvSpPr txBox="1"/>
          <p:nvPr/>
        </p:nvSpPr>
        <p:spPr>
          <a:xfrm>
            <a:off x="6577930" y="4988329"/>
            <a:ext cx="213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err="1">
                <a:solidFill>
                  <a:srgbClr val="FFFFFF"/>
                </a:solidFill>
                <a:cs typeface="Trebuchet MS"/>
              </a:rPr>
              <a:t>Wir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begleiten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Sie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weiter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,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erkundigen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uns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nach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Ihrer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Zufriedenheit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und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unterstüzen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eine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erfolgreiche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Vermittlung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.</a:t>
            </a:r>
          </a:p>
        </p:txBody>
      </p:sp>
      <p:sp>
        <p:nvSpPr>
          <p:cNvPr id="72" name="Rectángulo 71"/>
          <p:cNvSpPr/>
          <p:nvPr/>
        </p:nvSpPr>
        <p:spPr>
          <a:xfrm>
            <a:off x="3517875" y="4817765"/>
            <a:ext cx="2130161" cy="8383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CuadroTexto 72"/>
          <p:cNvSpPr txBox="1"/>
          <p:nvPr/>
        </p:nvSpPr>
        <p:spPr>
          <a:xfrm>
            <a:off x="3517875" y="4940110"/>
            <a:ext cx="213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err="1">
                <a:solidFill>
                  <a:srgbClr val="FFFFFF"/>
                </a:solidFill>
                <a:cs typeface="Trebuchet MS"/>
              </a:rPr>
              <a:t>Nehmen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Sie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an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Trainingsprogrammen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von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YfEJ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oder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ihres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Arbeitgeberts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teil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.</a:t>
            </a:r>
          </a:p>
          <a:p>
            <a:pPr algn="ctr"/>
            <a:endParaRPr lang="en-AU" sz="10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508392" y="4817765"/>
            <a:ext cx="2130161" cy="8383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CuadroTexto 74"/>
          <p:cNvSpPr txBox="1"/>
          <p:nvPr/>
        </p:nvSpPr>
        <p:spPr>
          <a:xfrm>
            <a:off x="500251" y="4943217"/>
            <a:ext cx="213016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err="1">
                <a:solidFill>
                  <a:srgbClr val="FFFFFF"/>
                </a:solidFill>
                <a:cs typeface="Trebuchet MS"/>
              </a:rPr>
              <a:t>Nach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der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Auswahl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,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ziehen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Sie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mit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finanzieller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Unterstützung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in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ein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800" dirty="0" err="1">
                <a:solidFill>
                  <a:srgbClr val="FFFFFF"/>
                </a:solidFill>
                <a:cs typeface="Trebuchet MS"/>
              </a:rPr>
              <a:t>anderes</a:t>
            </a:r>
            <a:r>
              <a:rPr lang="en-AU" sz="800" dirty="0">
                <a:solidFill>
                  <a:srgbClr val="FFFFFF"/>
                </a:solidFill>
                <a:cs typeface="Trebuchet MS"/>
              </a:rPr>
              <a:t> Land um.</a:t>
            </a:r>
            <a:endParaRPr lang="en-AU" sz="500" dirty="0">
              <a:solidFill>
                <a:srgbClr val="FFFFFF"/>
              </a:solidFill>
              <a:cs typeface="Trebuchet MS"/>
            </a:endParaRPr>
          </a:p>
          <a:p>
            <a:pPr algn="ctr"/>
            <a:endParaRPr lang="en-AU" sz="7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6577930" y="2372776"/>
            <a:ext cx="2130161" cy="8383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CuadroTexto 76"/>
          <p:cNvSpPr txBox="1"/>
          <p:nvPr/>
        </p:nvSpPr>
        <p:spPr>
          <a:xfrm>
            <a:off x="6577930" y="2533292"/>
            <a:ext cx="213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err="1">
                <a:solidFill>
                  <a:srgbClr val="FFFFFF"/>
                </a:solidFill>
                <a:cs typeface="Trebuchet MS"/>
              </a:rPr>
              <a:t>Unterstützt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durch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EU-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Mittel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finden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Bewerbungsgespräche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mit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den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potentiellen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Arbeitgebern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statt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.</a:t>
            </a:r>
            <a:endParaRPr lang="en-AU" sz="600" dirty="0">
              <a:solidFill>
                <a:srgbClr val="FFFFFF"/>
              </a:solidFill>
              <a:cs typeface="Trebuchet MS"/>
            </a:endParaRPr>
          </a:p>
        </p:txBody>
      </p:sp>
      <p:sp>
        <p:nvSpPr>
          <p:cNvPr id="78" name="Rectángulo 77"/>
          <p:cNvSpPr/>
          <p:nvPr/>
        </p:nvSpPr>
        <p:spPr>
          <a:xfrm>
            <a:off x="3517875" y="2372776"/>
            <a:ext cx="2130161" cy="8383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CuadroTexto 78"/>
          <p:cNvSpPr txBox="1"/>
          <p:nvPr/>
        </p:nvSpPr>
        <p:spPr>
          <a:xfrm>
            <a:off x="3517875" y="2560396"/>
            <a:ext cx="21301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err="1">
                <a:solidFill>
                  <a:srgbClr val="FFFFFF"/>
                </a:solidFill>
                <a:cs typeface="Trebuchet MS"/>
              </a:rPr>
              <a:t>Wir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erstellen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Ihr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YfEJ-Profil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, welches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wir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an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potentielle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Arbeitgeber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schicken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.</a:t>
            </a:r>
          </a:p>
        </p:txBody>
      </p:sp>
      <p:sp>
        <p:nvSpPr>
          <p:cNvPr id="80" name="Rectángulo 79"/>
          <p:cNvSpPr/>
          <p:nvPr/>
        </p:nvSpPr>
        <p:spPr>
          <a:xfrm>
            <a:off x="508392" y="2372776"/>
            <a:ext cx="2130161" cy="8383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1" name="Imagen 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233" y="3330977"/>
            <a:ext cx="1159836" cy="1159836"/>
          </a:xfrm>
          <a:prstGeom prst="rect">
            <a:avLst/>
          </a:prstGeom>
        </p:spPr>
      </p:pic>
      <p:pic>
        <p:nvPicPr>
          <p:cNvPr id="82" name="Imagen 8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6592" y="943058"/>
            <a:ext cx="1420786" cy="1269951"/>
          </a:xfrm>
          <a:prstGeom prst="rect">
            <a:avLst/>
          </a:prstGeom>
        </p:spPr>
      </p:pic>
      <p:pic>
        <p:nvPicPr>
          <p:cNvPr id="83" name="Imagen 8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130" y="3330977"/>
            <a:ext cx="1637943" cy="1275333"/>
          </a:xfrm>
          <a:prstGeom prst="rect">
            <a:avLst/>
          </a:prstGeom>
        </p:spPr>
      </p:pic>
      <p:pic>
        <p:nvPicPr>
          <p:cNvPr id="84" name="Imagen 8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10" y="968186"/>
            <a:ext cx="933530" cy="1530687"/>
          </a:xfrm>
          <a:prstGeom prst="rect">
            <a:avLst/>
          </a:prstGeom>
        </p:spPr>
      </p:pic>
      <p:pic>
        <p:nvPicPr>
          <p:cNvPr id="85" name="Imagen 8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9710" y="955394"/>
            <a:ext cx="1171064" cy="1171064"/>
          </a:xfrm>
          <a:prstGeom prst="rect">
            <a:avLst/>
          </a:prstGeom>
        </p:spPr>
      </p:pic>
      <p:pic>
        <p:nvPicPr>
          <p:cNvPr id="86" name="Imagen 8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425" y="3330977"/>
            <a:ext cx="1291681" cy="1227098"/>
          </a:xfrm>
          <a:prstGeom prst="rect">
            <a:avLst/>
          </a:prstGeom>
        </p:spPr>
      </p:pic>
      <p:sp>
        <p:nvSpPr>
          <p:cNvPr id="87" name="Rectángulo 86"/>
          <p:cNvSpPr/>
          <p:nvPr/>
        </p:nvSpPr>
        <p:spPr>
          <a:xfrm>
            <a:off x="446742" y="2018616"/>
            <a:ext cx="2261645" cy="48025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88" name="Rectángulo 87"/>
          <p:cNvSpPr/>
          <p:nvPr/>
        </p:nvSpPr>
        <p:spPr>
          <a:xfrm>
            <a:off x="6514000" y="2018616"/>
            <a:ext cx="2261645" cy="4765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89" name="Rectángulo 88"/>
          <p:cNvSpPr/>
          <p:nvPr/>
        </p:nvSpPr>
        <p:spPr>
          <a:xfrm>
            <a:off x="446742" y="4408628"/>
            <a:ext cx="2261645" cy="505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90" name="Rectángulo 89"/>
          <p:cNvSpPr/>
          <p:nvPr/>
        </p:nvSpPr>
        <p:spPr>
          <a:xfrm>
            <a:off x="3441179" y="4408628"/>
            <a:ext cx="2261645" cy="505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91" name="Rectángulo 90"/>
          <p:cNvSpPr/>
          <p:nvPr/>
        </p:nvSpPr>
        <p:spPr>
          <a:xfrm>
            <a:off x="6514000" y="4408628"/>
            <a:ext cx="2261645" cy="505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92" name="Rectángulo 91"/>
          <p:cNvSpPr/>
          <p:nvPr/>
        </p:nvSpPr>
        <p:spPr>
          <a:xfrm>
            <a:off x="3441177" y="2018616"/>
            <a:ext cx="2261645" cy="4765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93" name="CuadroTexto 92"/>
          <p:cNvSpPr txBox="1"/>
          <p:nvPr/>
        </p:nvSpPr>
        <p:spPr>
          <a:xfrm>
            <a:off x="446742" y="2187353"/>
            <a:ext cx="2261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err="1">
                <a:cs typeface="Trebuchet MS"/>
              </a:rPr>
              <a:t>Lebenslauf</a:t>
            </a:r>
            <a:r>
              <a:rPr lang="en-AU" sz="1400" b="1" dirty="0">
                <a:cs typeface="Trebuchet MS"/>
              </a:rPr>
              <a:t> </a:t>
            </a:r>
            <a:r>
              <a:rPr lang="en-AU" sz="1400" b="1" dirty="0" err="1">
                <a:cs typeface="Trebuchet MS"/>
              </a:rPr>
              <a:t>abgeben</a:t>
            </a:r>
            <a:endParaRPr lang="en-AU" sz="1400" b="1" dirty="0">
              <a:cs typeface="Trebuchet MS"/>
            </a:endParaRPr>
          </a:p>
        </p:txBody>
      </p:sp>
      <p:sp>
        <p:nvSpPr>
          <p:cNvPr id="94" name="CuadroTexto 93"/>
          <p:cNvSpPr txBox="1"/>
          <p:nvPr/>
        </p:nvSpPr>
        <p:spPr>
          <a:xfrm>
            <a:off x="3441178" y="2191096"/>
            <a:ext cx="2261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err="1">
                <a:cs typeface="Trebuchet MS"/>
              </a:rPr>
              <a:t>Profilerstellung</a:t>
            </a:r>
            <a:endParaRPr lang="en-AU" sz="1400" b="1" dirty="0">
              <a:cs typeface="Trebuchet MS"/>
            </a:endParaRPr>
          </a:p>
        </p:txBody>
      </p:sp>
      <p:sp>
        <p:nvSpPr>
          <p:cNvPr id="95" name="CuadroTexto 94"/>
          <p:cNvSpPr txBox="1"/>
          <p:nvPr/>
        </p:nvSpPr>
        <p:spPr>
          <a:xfrm>
            <a:off x="6514000" y="2187353"/>
            <a:ext cx="226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err="1">
                <a:cs typeface="Trebuchet MS"/>
              </a:rPr>
              <a:t>Auswahlprozess</a:t>
            </a:r>
            <a:endParaRPr lang="en-AU" sz="1400" b="1" dirty="0">
              <a:cs typeface="Trebuchet MS"/>
            </a:endParaRPr>
          </a:p>
        </p:txBody>
      </p:sp>
      <p:sp>
        <p:nvSpPr>
          <p:cNvPr id="96" name="CuadroTexto 95"/>
          <p:cNvSpPr txBox="1"/>
          <p:nvPr/>
        </p:nvSpPr>
        <p:spPr>
          <a:xfrm>
            <a:off x="446742" y="4606310"/>
            <a:ext cx="2261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err="1">
                <a:cs typeface="Trebuchet MS"/>
              </a:rPr>
              <a:t>Einstellung</a:t>
            </a:r>
            <a:endParaRPr lang="en-AU" sz="1400" b="1" dirty="0">
              <a:cs typeface="Trebuchet MS"/>
            </a:endParaRPr>
          </a:p>
        </p:txBody>
      </p:sp>
      <p:sp>
        <p:nvSpPr>
          <p:cNvPr id="97" name="CuadroTexto 96"/>
          <p:cNvSpPr txBox="1"/>
          <p:nvPr/>
        </p:nvSpPr>
        <p:spPr>
          <a:xfrm>
            <a:off x="3441178" y="4606310"/>
            <a:ext cx="226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err="1">
                <a:cs typeface="Trebuchet MS"/>
              </a:rPr>
              <a:t>Einführung</a:t>
            </a:r>
            <a:r>
              <a:rPr lang="en-AU" sz="1400" b="1" dirty="0">
                <a:cs typeface="Trebuchet MS"/>
              </a:rPr>
              <a:t> und Training</a:t>
            </a:r>
          </a:p>
        </p:txBody>
      </p:sp>
      <p:sp>
        <p:nvSpPr>
          <p:cNvPr id="98" name="CuadroTexto 97"/>
          <p:cNvSpPr txBox="1"/>
          <p:nvPr/>
        </p:nvSpPr>
        <p:spPr>
          <a:xfrm>
            <a:off x="6514000" y="4606310"/>
            <a:ext cx="226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err="1">
                <a:cs typeface="Trebuchet MS"/>
              </a:rPr>
              <a:t>Rückfragen</a:t>
            </a:r>
            <a:endParaRPr lang="en-AU" sz="1400" b="1" dirty="0">
              <a:cs typeface="Trebuchet MS"/>
            </a:endParaRPr>
          </a:p>
        </p:txBody>
      </p:sp>
      <p:sp>
        <p:nvSpPr>
          <p:cNvPr id="99" name="Elipse 98"/>
          <p:cNvSpPr>
            <a:spLocks noChangeAspect="1"/>
          </p:cNvSpPr>
          <p:nvPr/>
        </p:nvSpPr>
        <p:spPr>
          <a:xfrm>
            <a:off x="4477425" y="1936431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100" name="Elipse 99"/>
          <p:cNvSpPr>
            <a:spLocks noChangeAspect="1"/>
          </p:cNvSpPr>
          <p:nvPr/>
        </p:nvSpPr>
        <p:spPr>
          <a:xfrm>
            <a:off x="1489947" y="1924461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101" name="Elipse 100"/>
          <p:cNvSpPr>
            <a:spLocks noChangeAspect="1"/>
          </p:cNvSpPr>
          <p:nvPr/>
        </p:nvSpPr>
        <p:spPr>
          <a:xfrm>
            <a:off x="7558600" y="1924461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102" name="Elipse 101"/>
          <p:cNvSpPr>
            <a:spLocks noChangeAspect="1"/>
          </p:cNvSpPr>
          <p:nvPr/>
        </p:nvSpPr>
        <p:spPr>
          <a:xfrm>
            <a:off x="4477425" y="4326443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103" name="Elipse 102"/>
          <p:cNvSpPr>
            <a:spLocks noChangeAspect="1"/>
          </p:cNvSpPr>
          <p:nvPr/>
        </p:nvSpPr>
        <p:spPr>
          <a:xfrm>
            <a:off x="7558600" y="4326443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104" name="Elipse 103"/>
          <p:cNvSpPr>
            <a:spLocks noChangeAspect="1"/>
          </p:cNvSpPr>
          <p:nvPr/>
        </p:nvSpPr>
        <p:spPr>
          <a:xfrm>
            <a:off x="1489947" y="4326443"/>
            <a:ext cx="180000" cy="1643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173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>
              <a:latin typeface="Trebuchet MS"/>
              <a:cs typeface="Trebuchet MS"/>
            </a:endParaRPr>
          </a:p>
        </p:txBody>
      </p:sp>
      <p:sp>
        <p:nvSpPr>
          <p:cNvPr id="105" name="CuadroTexto 104"/>
          <p:cNvSpPr txBox="1"/>
          <p:nvPr/>
        </p:nvSpPr>
        <p:spPr>
          <a:xfrm>
            <a:off x="508392" y="2631444"/>
            <a:ext cx="2130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err="1">
                <a:solidFill>
                  <a:srgbClr val="FFFFFF"/>
                </a:solidFill>
                <a:cs typeface="Trebuchet MS"/>
              </a:rPr>
              <a:t>Reichen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Sie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Ihren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Lebenslauf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ein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</a:t>
            </a:r>
            <a:r>
              <a:rPr lang="en-AU" sz="1000" dirty="0" err="1">
                <a:solidFill>
                  <a:srgbClr val="FFFFFF"/>
                </a:solidFill>
                <a:cs typeface="Trebuchet MS"/>
              </a:rPr>
              <a:t>unter</a:t>
            </a:r>
            <a:r>
              <a:rPr lang="en-AU" sz="1000" dirty="0">
                <a:solidFill>
                  <a:srgbClr val="FFFFFF"/>
                </a:solidFill>
                <a:cs typeface="Trebuchet MS"/>
              </a:rPr>
              <a:t> www.gigroup.com </a:t>
            </a:r>
          </a:p>
        </p:txBody>
      </p:sp>
    </p:spTree>
    <p:extLst>
      <p:ext uri="{BB962C8B-B14F-4D97-AF65-F5344CB8AC3E}">
        <p14:creationId xmlns:p14="http://schemas.microsoft.com/office/powerpoint/2010/main" val="18910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Länder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pic>
        <p:nvPicPr>
          <p:cNvPr id="70" name="Imagen 69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alphaModFix amt="6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993" y="1286873"/>
            <a:ext cx="4510007" cy="4510007"/>
          </a:xfrm>
          <a:prstGeom prst="rect">
            <a:avLst/>
          </a:prstGeom>
        </p:spPr>
      </p:pic>
      <p:sp>
        <p:nvSpPr>
          <p:cNvPr id="71" name="Llamada rectangular redondeada 70"/>
          <p:cNvSpPr/>
          <p:nvPr/>
        </p:nvSpPr>
        <p:spPr>
          <a:xfrm>
            <a:off x="720309" y="1439273"/>
            <a:ext cx="4399772" cy="4510007"/>
          </a:xfrm>
          <a:prstGeom prst="wedgeRoundRectCallout">
            <a:avLst>
              <a:gd name="adj1" fmla="val 59082"/>
              <a:gd name="adj2" fmla="val 9179"/>
              <a:gd name="adj3" fmla="val 16667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Llamada rectangular redondeada 71"/>
          <p:cNvSpPr/>
          <p:nvPr/>
        </p:nvSpPr>
        <p:spPr>
          <a:xfrm>
            <a:off x="567909" y="1286873"/>
            <a:ext cx="4399772" cy="4510007"/>
          </a:xfrm>
          <a:prstGeom prst="wedgeRoundRectCallout">
            <a:avLst>
              <a:gd name="adj1" fmla="val 59082"/>
              <a:gd name="adj2" fmla="val 9179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743380" y="1628800"/>
            <a:ext cx="4476692" cy="447928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Blip>
                <a:blip r:embed="rId5"/>
              </a:buBlip>
              <a:defRPr lang="en-US" sz="1400" b="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746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38" indent="-1889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3537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Tx/>
              <a:buNone/>
            </a:pPr>
            <a:r>
              <a:rPr lang="en-AU" sz="2000" dirty="0" smtClean="0"/>
              <a:t>Die Gi Group </a:t>
            </a:r>
            <a:r>
              <a:rPr lang="en-AU" sz="2000" dirty="0" err="1" smtClean="0"/>
              <a:t>arbeitet</a:t>
            </a:r>
            <a:r>
              <a:rPr lang="en-AU" sz="2000" dirty="0" smtClean="0"/>
              <a:t> </a:t>
            </a:r>
            <a:r>
              <a:rPr lang="en-AU" sz="2000" dirty="0" err="1" smtClean="0"/>
              <a:t>für</a:t>
            </a: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/>
              <a:t>Your first EURES job in:</a:t>
            </a:r>
          </a:p>
          <a:p>
            <a:pPr lvl="1"/>
            <a:r>
              <a:rPr lang="en-AU" sz="1600" dirty="0" err="1" smtClean="0"/>
              <a:t>Italien</a:t>
            </a:r>
            <a:r>
              <a:rPr lang="en-AU" sz="1600" dirty="0" smtClean="0"/>
              <a:t>.</a:t>
            </a:r>
          </a:p>
          <a:p>
            <a:pPr lvl="1"/>
            <a:r>
              <a:rPr lang="en-AU" sz="1600" dirty="0" err="1" smtClean="0"/>
              <a:t>Polen</a:t>
            </a:r>
            <a:r>
              <a:rPr lang="en-AU" sz="1600" dirty="0" smtClean="0"/>
              <a:t>.</a:t>
            </a:r>
          </a:p>
          <a:p>
            <a:pPr lvl="1"/>
            <a:r>
              <a:rPr lang="en-AU" sz="1600" dirty="0" smtClean="0"/>
              <a:t>UK.</a:t>
            </a:r>
          </a:p>
          <a:p>
            <a:pPr lvl="1"/>
            <a:r>
              <a:rPr lang="en-AU" sz="1600" dirty="0" smtClean="0"/>
              <a:t>Deutschland.</a:t>
            </a:r>
          </a:p>
          <a:p>
            <a:pPr lvl="1"/>
            <a:r>
              <a:rPr lang="en-AU" sz="1600" dirty="0" err="1" smtClean="0"/>
              <a:t>Rumänien</a:t>
            </a:r>
            <a:r>
              <a:rPr lang="en-AU" sz="1600" dirty="0" smtClean="0"/>
              <a:t>.</a:t>
            </a:r>
          </a:p>
          <a:p>
            <a:pPr lvl="1"/>
            <a:r>
              <a:rPr lang="en-AU" sz="1600" dirty="0" err="1" smtClean="0"/>
              <a:t>Slowakei</a:t>
            </a:r>
            <a:r>
              <a:rPr lang="en-AU" sz="1600" dirty="0" smtClean="0"/>
              <a:t>.</a:t>
            </a:r>
          </a:p>
          <a:p>
            <a:pPr lvl="1"/>
            <a:r>
              <a:rPr lang="en-AU" sz="1600" dirty="0" err="1" smtClean="0"/>
              <a:t>Ungarn</a:t>
            </a:r>
            <a:r>
              <a:rPr lang="en-AU" sz="1600" dirty="0" smtClean="0"/>
              <a:t>.</a:t>
            </a:r>
          </a:p>
          <a:p>
            <a:pPr lvl="1"/>
            <a:r>
              <a:rPr lang="en-AU" sz="1600" dirty="0" err="1" smtClean="0"/>
              <a:t>Slowenien</a:t>
            </a:r>
            <a:r>
              <a:rPr lang="en-AU" sz="1600" dirty="0" smtClean="0"/>
              <a:t>.	</a:t>
            </a:r>
          </a:p>
          <a:p>
            <a:pPr lvl="1"/>
            <a:r>
              <a:rPr lang="en-AU" sz="1600" dirty="0" err="1" smtClean="0"/>
              <a:t>Tschechische</a:t>
            </a:r>
            <a:r>
              <a:rPr lang="en-AU" sz="1600" dirty="0" smtClean="0"/>
              <a:t> </a:t>
            </a:r>
            <a:r>
              <a:rPr lang="en-AU" sz="1600" dirty="0" err="1" smtClean="0"/>
              <a:t>Republik</a:t>
            </a:r>
            <a:r>
              <a:rPr lang="en-AU" sz="1600" dirty="0" smtClean="0"/>
              <a:t>.</a:t>
            </a:r>
          </a:p>
          <a:p>
            <a:pPr lvl="1"/>
            <a:r>
              <a:rPr lang="en-AU" sz="1600" dirty="0" err="1" smtClean="0"/>
              <a:t>Spanien</a:t>
            </a:r>
            <a:r>
              <a:rPr lang="en-AU" sz="1600" dirty="0" smtClean="0"/>
              <a:t>.</a:t>
            </a:r>
          </a:p>
          <a:p>
            <a:pPr marL="457200" lvl="1" indent="0">
              <a:buFontTx/>
              <a:buNone/>
            </a:pPr>
            <a:endParaRPr lang="en-AU" sz="1600" dirty="0" smtClean="0"/>
          </a:p>
          <a:p>
            <a:pPr marL="457200" lvl="1" indent="0">
              <a:buFontTx/>
              <a:buNone/>
            </a:pPr>
            <a:r>
              <a:rPr lang="en-AU" dirty="0" smtClean="0"/>
              <a:t>* </a:t>
            </a:r>
            <a:r>
              <a:rPr lang="en-AU" dirty="0" err="1" smtClean="0"/>
              <a:t>Unterstützung</a:t>
            </a:r>
            <a:r>
              <a:rPr lang="en-AU" dirty="0" smtClean="0"/>
              <a:t> </a:t>
            </a:r>
            <a:r>
              <a:rPr lang="en-AU" dirty="0" err="1" smtClean="0"/>
              <a:t>aller</a:t>
            </a:r>
            <a:r>
              <a:rPr lang="en-AU" dirty="0" smtClean="0"/>
              <a:t> 27 </a:t>
            </a:r>
            <a:r>
              <a:rPr lang="en-AU" dirty="0" err="1" smtClean="0"/>
              <a:t>Mitgliedsstaaten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82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Kontakt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78118" y="923201"/>
            <a:ext cx="4721411" cy="38131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747059" y="2486019"/>
            <a:ext cx="4123764" cy="1900903"/>
          </a:xfrm>
          <a:prstGeom prst="rect">
            <a:avLst/>
          </a:prstGeom>
        </p:spPr>
        <p:txBody>
          <a:bodyPr anchor="ctr"/>
          <a:lstStyle/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Gi</a:t>
            </a:r>
            <a:r>
              <a:rPr kumimoji="0" lang="en-A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 Group </a:t>
            </a:r>
            <a:r>
              <a:rPr kumimoji="0" lang="en-A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S.p.A</a:t>
            </a:r>
            <a:r>
              <a:rPr kumimoji="0" lang="en-A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Piazza IV </a:t>
            </a:r>
            <a:r>
              <a:rPr kumimoji="0" lang="en-A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Novembre</a:t>
            </a: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, 5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20124 Milan, Italy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lang="en-AU" sz="1400" dirty="0" smtClean="0">
                <a:solidFill>
                  <a:schemeClr val="bg1"/>
                </a:solidFill>
                <a:latin typeface="Trebuchet MS"/>
                <a:cs typeface="Trebuchet MS"/>
              </a:rPr>
              <a:t>Phone</a:t>
            </a: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 +39 02.444111 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Fax +39 02.66807343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E-mail: info@gigroup.com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defRPr/>
            </a:pPr>
            <a:endParaRPr lang="en-AU" sz="1400" dirty="0" smtClean="0">
              <a:solidFill>
                <a:schemeClr val="bg1"/>
              </a:solidFill>
              <a:latin typeface="Trebuchet MS"/>
              <a:cs typeface="Trebuchet MS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defRPr/>
            </a:pPr>
            <a:r>
              <a:rPr lang="en-AU" sz="1400" dirty="0" smtClean="0">
                <a:solidFill>
                  <a:schemeClr val="bg1"/>
                </a:solidFill>
                <a:latin typeface="Trebuchet MS"/>
                <a:cs typeface="Trebuchet MS"/>
              </a:rPr>
              <a:t>For knowing more about Your first </a:t>
            </a:r>
            <a:r>
              <a:rPr lang="en-AU" sz="1400" dirty="0" err="1" smtClean="0">
                <a:solidFill>
                  <a:schemeClr val="bg1"/>
                </a:solidFill>
                <a:latin typeface="Trebuchet MS"/>
                <a:cs typeface="Trebuchet MS"/>
              </a:rPr>
              <a:t>Eures</a:t>
            </a:r>
            <a:r>
              <a:rPr lang="en-AU" sz="1400" dirty="0" smtClean="0">
                <a:solidFill>
                  <a:schemeClr val="bg1"/>
                </a:solidFill>
                <a:latin typeface="Trebuchet MS"/>
                <a:cs typeface="Trebuchet MS"/>
              </a:rPr>
              <a:t> Job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defRPr/>
            </a:pPr>
            <a:r>
              <a:rPr lang="en-AU" sz="1400" dirty="0" smtClean="0">
                <a:solidFill>
                  <a:schemeClr val="bg1"/>
                </a:solidFill>
                <a:latin typeface="Trebuchet MS"/>
                <a:cs typeface="Trebuchet MS"/>
              </a:rPr>
              <a:t>with </a:t>
            </a:r>
            <a:r>
              <a:rPr lang="en-AU" sz="1400" dirty="0" err="1" smtClean="0">
                <a:solidFill>
                  <a:schemeClr val="bg1"/>
                </a:solidFill>
                <a:latin typeface="Trebuchet MS"/>
                <a:cs typeface="Trebuchet MS"/>
              </a:rPr>
              <a:t>Gi</a:t>
            </a:r>
            <a:r>
              <a:rPr lang="en-AU" sz="1400" dirty="0" smtClean="0">
                <a:solidFill>
                  <a:schemeClr val="bg1"/>
                </a:solidFill>
                <a:latin typeface="Trebuchet MS"/>
                <a:cs typeface="Trebuchet MS"/>
              </a:rPr>
              <a:t> Group” please visit our website at: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arlett" pitchFamily="2" charset="2"/>
              <a:buNone/>
              <a:tabLst/>
              <a:defRPr/>
            </a:pPr>
            <a:r>
              <a:rPr kumimoji="0" lang="en-A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cs typeface="Trebuchet MS"/>
              </a:rPr>
              <a:t>www.gigroup.com/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/>
              <a:cs typeface="Trebuchet MS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4049059" y="1299882"/>
            <a:ext cx="2151529" cy="2136589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059" y="1033664"/>
            <a:ext cx="2831351" cy="283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4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Weitere</a:t>
            </a:r>
            <a:r>
              <a:rPr lang="en-US" dirty="0" smtClean="0"/>
              <a:t> </a:t>
            </a:r>
            <a:r>
              <a:rPr lang="en-US" dirty="0" err="1" smtClean="0"/>
              <a:t>Informationen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055BD-0D5E-4663-94B7-EF80DEF21DA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Immagine 6" descr="Logo_Your first Eures Jo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586" y="444554"/>
            <a:ext cx="900000" cy="369863"/>
          </a:xfrm>
          <a:prstGeom prst="rect">
            <a:avLst/>
          </a:prstGeom>
        </p:spPr>
      </p:pic>
      <p:pic>
        <p:nvPicPr>
          <p:cNvPr id="8" name="Immagine 5" descr="Logo_European_Commissi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88" y="238181"/>
            <a:ext cx="1080000" cy="782609"/>
          </a:xfrm>
          <a:prstGeom prst="rect">
            <a:avLst/>
          </a:prstGeom>
        </p:spPr>
      </p:pic>
      <p:pic>
        <p:nvPicPr>
          <p:cNvPr id="11" name="Imagen 10" descr="Screen Shot 2014-02-05 at 16.34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60" y="1732876"/>
            <a:ext cx="8427883" cy="300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42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iLigh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F497D"/>
      </a:accent1>
      <a:accent2>
        <a:srgbClr val="632423"/>
      </a:accent2>
      <a:accent3>
        <a:srgbClr val="4F6128"/>
      </a:accent3>
      <a:accent4>
        <a:srgbClr val="953734"/>
      </a:accent4>
      <a:accent5>
        <a:srgbClr val="8DB3E2"/>
      </a:accent5>
      <a:accent6>
        <a:srgbClr val="E36C09"/>
      </a:accent6>
      <a:hlink>
        <a:srgbClr val="0000FF"/>
      </a:hlink>
      <a:folHlink>
        <a:srgbClr val="800080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EE61C254F3B44592EB02B19A1038C5" ma:contentTypeVersion="4" ma:contentTypeDescription="Create a new document." ma:contentTypeScope="" ma:versionID="0cca411c3488a8f1fa6b908d51660083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413e1fa433b2470b7ffd7ff4cb989d9d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IconOverlay" minOccurs="0"/>
                <xsd:element ref="ns1:_vti_ItemDeclaredRecord" minOccurs="0"/>
                <xsd:element ref="ns1:_vti_ItemHoldRecord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8" nillable="true" ma:displayName="Language" ma:default="English" ma:format="Dropdown" ma:internalName="Language">
      <xsd:simpleType>
        <xsd:union memberTypes="dms:Text">
          <xsd:simpleType>
            <xsd:restriction base="dms:Choice">
              <xsd:enumeration value="Arabic (Saudi Arabia)"/>
              <xsd:enumeration value="Bulgarian (Bulgaria)"/>
              <xsd:enumeration value="Chinese (Hong Kong S.A.R.)"/>
              <xsd:enumeration value="Chinese (People's Republic of China)"/>
              <xsd:enumeration value="Chinese (Taiwan)"/>
              <xsd:enumeration value="Croatian (Croatia)"/>
              <xsd:enumeration value="Czech (Czech Republic)"/>
              <xsd:enumeration value="Danish (Denmark)"/>
              <xsd:enumeration value="Dutch (Netherlands)"/>
              <xsd:enumeration value="English"/>
              <xsd:enumeration value="Estonian (Estonia)"/>
              <xsd:enumeration value="Finnish (Finland)"/>
              <xsd:enumeration value="French (France)"/>
              <xsd:enumeration value="German (Germany)"/>
              <xsd:enumeration value="Greek (Greece)"/>
              <xsd:enumeration value="Hebrew (Israel)"/>
              <xsd:enumeration value="Hindi (India)"/>
              <xsd:enumeration value="Hungarian (Hungary)"/>
              <xsd:enumeration value="Indonesian (Indonesia)"/>
              <xsd:enumeration value="Italian (Italy)"/>
              <xsd:enumeration value="Japanese (Japan)"/>
              <xsd:enumeration value="Korean (Korea)"/>
              <xsd:enumeration value="Latvian (Latvia)"/>
              <xsd:enumeration value="Lithuanian (Lithuania)"/>
              <xsd:enumeration value="Malay (Malaysia)"/>
              <xsd:enumeration value="Norwegian (Bokmal) (Norway)"/>
              <xsd:enumeration value="Polish (Poland)"/>
              <xsd:enumeration value="Portuguese (Brazil)"/>
              <xsd:enumeration value="Portuguese (Portugal)"/>
              <xsd:enumeration value="Romanian (Romania)"/>
              <xsd:enumeration value="Russian (Russia)"/>
              <xsd:enumeration value="Serbian (Latin) (Serbia)"/>
              <xsd:enumeration value="Slovak (Slovakia)"/>
              <xsd:enumeration value="Slovenian (Slovenia)"/>
              <xsd:enumeration value="Spanish (Spain)"/>
              <xsd:enumeration value="Swedish (Sweden)"/>
              <xsd:enumeration value="Thai (Thailand)"/>
              <xsd:enumeration value="Turkish (Turkey)"/>
              <xsd:enumeration value="Ukrainian (Ukraine)"/>
              <xsd:enumeration value="Urdu (Islamic Republic of Pakistan)"/>
              <xsd:enumeration value="Vietnamese (Vietnam)"/>
            </xsd:restriction>
          </xsd:simpleType>
        </xsd:union>
      </xsd:simpleType>
    </xsd:element>
    <xsd:element name="_vti_ItemDeclaredRecord" ma:index="10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1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English</Language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3968B9-244C-4F39-858F-158216468B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A57A1F-2BCD-4E4F-9299-31A519379153}">
  <ds:schemaRefs>
    <ds:schemaRef ds:uri="http://purl.org/dc/terms/"/>
    <ds:schemaRef ds:uri="http://schemas.microsoft.com/sharepoint/v3"/>
    <ds:schemaRef ds:uri="http://schemas.microsoft.com/sharepoint/v4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2675F2-1F09-486A-A9C1-FACD57E8E3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406</Words>
  <Application>Microsoft Office PowerPoint</Application>
  <PresentationFormat>Diavetítés a képernyőre (4:3 oldalarány)</PresentationFormat>
  <Paragraphs>74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6" baseType="lpstr">
      <vt:lpstr>Arial</vt:lpstr>
      <vt:lpstr>Calibri</vt:lpstr>
      <vt:lpstr>Marlett</vt:lpstr>
      <vt:lpstr>Trebuchet MS</vt:lpstr>
      <vt:lpstr>Office Theme</vt:lpstr>
      <vt:lpstr>Your First EURES Job</vt:lpstr>
      <vt:lpstr>Über die Gi Group</vt:lpstr>
      <vt:lpstr>Über Your First EURES Job</vt:lpstr>
      <vt:lpstr>Wer kann teilnehmen?</vt:lpstr>
      <vt:lpstr>Ihre Vorteile</vt:lpstr>
      <vt:lpstr>Prozessablauf</vt:lpstr>
      <vt:lpstr>Länder</vt:lpstr>
      <vt:lpstr>Kontakt</vt:lpstr>
      <vt:lpstr>Weitere Informationen</vt:lpstr>
      <vt:lpstr>Weitere Informationen</vt:lpstr>
      <vt:lpstr>Weitere Informationen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EuroJobs – Update</dc:title>
  <dc:creator>Luca Orlassino</dc:creator>
  <cp:lastModifiedBy>Beatrix Völgyi</cp:lastModifiedBy>
  <cp:revision>783</cp:revision>
  <cp:lastPrinted>2013-11-15T11:19:33Z</cp:lastPrinted>
  <dcterms:created xsi:type="dcterms:W3CDTF">2013-01-16T16:37:43Z</dcterms:created>
  <dcterms:modified xsi:type="dcterms:W3CDTF">2014-04-15T15:38:35Z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0x0101003EEE61C254F3B44592EB02B19A1038C5</vt:lpwstr>
  </property>
</Properties>
</file>